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40"/>
  </p:notesMasterIdLst>
  <p:sldIdLst>
    <p:sldId id="398" r:id="rId3"/>
    <p:sldId id="399" r:id="rId4"/>
    <p:sldId id="833" r:id="rId5"/>
    <p:sldId id="834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31" r:id="rId14"/>
    <p:sldId id="843" r:id="rId15"/>
    <p:sldId id="844" r:id="rId16"/>
    <p:sldId id="265" r:id="rId17"/>
    <p:sldId id="277" r:id="rId18"/>
    <p:sldId id="282" r:id="rId19"/>
    <p:sldId id="279" r:id="rId20"/>
    <p:sldId id="283" r:id="rId21"/>
    <p:sldId id="280" r:id="rId22"/>
    <p:sldId id="285" r:id="rId23"/>
    <p:sldId id="308" r:id="rId24"/>
    <p:sldId id="781" r:id="rId25"/>
    <p:sldId id="276" r:id="rId26"/>
    <p:sldId id="312" r:id="rId27"/>
    <p:sldId id="313" r:id="rId28"/>
    <p:sldId id="314" r:id="rId29"/>
    <p:sldId id="847" r:id="rId30"/>
    <p:sldId id="317" r:id="rId31"/>
    <p:sldId id="823" r:id="rId32"/>
    <p:sldId id="826" r:id="rId33"/>
    <p:sldId id="850" r:id="rId34"/>
    <p:sldId id="827" r:id="rId35"/>
    <p:sldId id="846" r:id="rId36"/>
    <p:sldId id="845" r:id="rId37"/>
    <p:sldId id="828" r:id="rId38"/>
    <p:sldId id="812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96" d="100"/>
          <a:sy n="96" d="100"/>
        </p:scale>
        <p:origin x="20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06/03/2023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Sistema_de_numera%C3%A7%C3%A3o_bin%C3%A1rio" TargetMode="External"/><Relationship Id="rId13" Type="http://schemas.openxmlformats.org/officeDocument/2006/relationships/hyperlink" Target="https://pt.wikipedia.org/wiki/Alfabeto_latino" TargetMode="External"/><Relationship Id="rId3" Type="http://schemas.openxmlformats.org/officeDocument/2006/relationships/hyperlink" Target="https://pt.wikipedia.org/wiki/L%C3%ADngua_inglesa" TargetMode="External"/><Relationship Id="rId7" Type="http://schemas.openxmlformats.org/officeDocument/2006/relationships/hyperlink" Target="https://pt.wikipedia.org/wiki/Caractere_de_controle" TargetMode="External"/><Relationship Id="rId12" Type="http://schemas.openxmlformats.org/officeDocument/2006/relationships/hyperlink" Target="https://pt.wikipedia.org/wiki/196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ontua%C3%A7%C3%A3o" TargetMode="External"/><Relationship Id="rId11" Type="http://schemas.openxmlformats.org/officeDocument/2006/relationships/hyperlink" Target="https://pt.wikipedia.org/wiki/Um" TargetMode="External"/><Relationship Id="rId5" Type="http://schemas.openxmlformats.org/officeDocument/2006/relationships/hyperlink" Target="https://pt.wikipedia.org/wiki/Algarismo" TargetMode="External"/><Relationship Id="rId15" Type="http://schemas.openxmlformats.org/officeDocument/2006/relationships/hyperlink" Target="https://pt.wikipedia.org/wiki/ASCII#cite_note-1" TargetMode="External"/><Relationship Id="rId10" Type="http://schemas.openxmlformats.org/officeDocument/2006/relationships/hyperlink" Target="https://pt.wikipedia.org/wiki/0_(n%C3%BAmero)" TargetMode="External"/><Relationship Id="rId4" Type="http://schemas.openxmlformats.org/officeDocument/2006/relationships/hyperlink" Target="https://pt.wikipedia.org/wiki/Letra" TargetMode="External"/><Relationship Id="rId9" Type="http://schemas.openxmlformats.org/officeDocument/2006/relationships/hyperlink" Target="https://pt.wikipedia.org/wiki/Bit" TargetMode="External"/><Relationship Id="rId14" Type="http://schemas.openxmlformats.org/officeDocument/2006/relationships/hyperlink" Target="https://pt.wikipedia.org/wiki/Algarismos_ar%C3%A1bico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pace.com/bardirearduin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rallax.com/tabid/295/Default.aspx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Código Padrão Americano para o Intercâmbio de Informação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íngua inglesa"/>
              </a:rPr>
              <a:t>inglês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American Standard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Interchange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pt-B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pronunciado 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[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Charis SIL"/>
              </a:rPr>
              <a:t>áski</a:t>
            </a:r>
            <a:r>
              <a:rPr lang="pt-BR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é um sistema de representação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etra"/>
              </a:rPr>
              <a:t>letras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Algarismo"/>
              </a:rPr>
              <a:t>algarismos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sinais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ontuação"/>
              </a:rPr>
              <a:t>pontuação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aractere de controle"/>
              </a:rPr>
              <a:t>controle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através de um sinal codificado em forma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istema de numeração binário"/>
              </a:rPr>
              <a:t>código binário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(cadeias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t"/>
              </a:rPr>
              <a:t>bits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formada por vários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0 (número)"/>
              </a:rPr>
              <a:t>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Um"/>
              </a:rPr>
              <a:t>1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desenvolvido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representa um conjunto de 128 sinais: 95 sinais gráficos (letras do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Alfabeto latino"/>
              </a:rPr>
              <a:t>alfabeto latino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Algarismos arábicos"/>
              </a:rPr>
              <a:t>algarismos arábicos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sinais de pontuação e sinais matemáticos) e 33 sinais de controle, utilizando 7 bits para representar todos os seus símbolos.</a:t>
            </a:r>
            <a:r>
              <a:rPr lang="pt-B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5"/>
              </a:rPr>
              <a:t>[1]</a:t>
            </a:r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pt-BR" b="0" i="0" u="none" strike="noStrike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codificação ASCII é usada para representar textos em computadores, equipamentos de comunicação, entre outros dispositivos que trabalham com texto. Desenvolvida a partir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1960"/>
              </a:rPr>
              <a:t>1960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grande parte das codificações de caracteres modernas a herdaram como base.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 sinais não-imprimíveis, conhecidos como caracteres de controle, são amplamente utilizados em dispositivos de comunicação e afetam o processamento do texto.</a:t>
            </a:r>
          </a:p>
          <a:p>
            <a:pPr algn="l"/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código ASCII é muito utilizado para conversão de Código Binário para Letras do alfabeto maiúsculas ou minúsculas.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600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a. Conecte o pino GND do </a:t>
            </a:r>
            <a:r>
              <a:rPr lang="pt-BR" dirty="0" err="1"/>
              <a:t>Arduino</a:t>
            </a:r>
            <a:r>
              <a:rPr lang="pt-BR" dirty="0"/>
              <a:t> à linha de alimentação negativa (preta ou azul) da </a:t>
            </a:r>
            <a:r>
              <a:rPr lang="pt-BR" dirty="0" err="1"/>
              <a:t>protoboard</a:t>
            </a:r>
            <a:r>
              <a:rPr lang="pt-BR" dirty="0"/>
              <a:t>. b. Coloque o resistor de 220 ohms (ou 330 ohms) entre a linha de alimentação negativa e qualquer outra linha da </a:t>
            </a:r>
            <a:r>
              <a:rPr lang="pt-BR" dirty="0" err="1"/>
              <a:t>protoboard</a:t>
            </a:r>
            <a:r>
              <a:rPr lang="pt-BR" dirty="0"/>
              <a:t>. c. Coloque o LED com o Cátodo (lado chanfrado) conectado ao resistor. d. Conecte o Ânodo do LED ao pino 13 do </a:t>
            </a:r>
            <a:r>
              <a:rPr lang="pt-BR" dirty="0" err="1"/>
              <a:t>Arduino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0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10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9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9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Eficiente = C possibilita um controle direto da máquina, atuando em endereços de memória sem necessitar de uma maquina virtual ou interpretador. Programas são compactos e rápidos;</a:t>
            </a:r>
          </a:p>
          <a:p>
            <a:endParaRPr lang="pt-BR" dirty="0"/>
          </a:p>
          <a:p>
            <a:r>
              <a:rPr lang="pt-BR" dirty="0"/>
              <a:t>Portáteis = Roda em qualquer coisa com pouquíssima adaptação. Existem compiladores para mais de 40 sistemas, desde micros de 8 bits a super computadores;</a:t>
            </a:r>
          </a:p>
          <a:p>
            <a:endParaRPr lang="pt-BR" dirty="0"/>
          </a:p>
          <a:p>
            <a:r>
              <a:rPr lang="pt-BR" dirty="0"/>
              <a:t>Flexíveis = Serve para muita coisa! Desde escrever sistemas operacionais, determinar outras linguagens (Python, Basic, Fortran) até utilizar em resoluções de problemas de engenharia e física.</a:t>
            </a:r>
          </a:p>
          <a:p>
            <a:endParaRPr lang="pt-BR" dirty="0"/>
          </a:p>
          <a:p>
            <a:r>
              <a:rPr lang="pt-BR" dirty="0"/>
              <a:t>Orientado a programador = Dá uma vasta gama de ferramentas para resolver problemas, além de dar acesso direto ao hardware, o que pode ser um grande problema...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05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14 pinos digitais de I/O (pinos de 0-13) Podem ser programados como entrada ou saída de acordo com o que for especificado no sketch. • 6 pinos de entrada analógica (pinos 0-5) Recebem leituras de tensão de um sensor e as convertem em um numero entre 0 e 1023. • 6 pinos de saída analógica (pinos 3,5,6,9,10 e 11) Na verdade são seis pinos digitais reprogramados para serem usados como saídas analógicas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59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pitoresca cidade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fica no rio Dora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Baltea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norte da Itália, é famosa por seus reis defraudados. Em 1002, o rei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tornou-se o governante do país, apenas para ser destronado pelo rei Henrique II, da Alemanha, dois anos depois. Hoje, 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Re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pub em uma rua de paralelepípedos da cidade, homenageia sua memória, e é aí que um improvável novo rei nasceu.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muitos de seus colegas,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baseou no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BASIC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criado pela empresa californiana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Parallax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os engenheiros usavam há cerca de uma década. Codificado com a linguagem de programação BASIC,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como uma pequena placa de circuito organizada, reunindo os fundamentos de uma fonte de alimentação,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memória e portas de entrada / saída para conectar hardware. Mas o BASIC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teve dois problemas,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descobriu: não tinha poder computacional suficiente para alguns dos projetos que seus alunos tinham em mente, e também era um pouco caro demais - uma placa e peças básicas poderiam custar cerca de US $ 100. Ele também precisava de algo que pudesse ser executado em computadores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dia 28 de Julho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anunciado um novo CEO da empresa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agora adquirida pela empresa BCMI. O novo CEO, Fabio Violante vai substituir Federico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até então. Para quem acompanhou,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passou por uma briga judicial, que culminou na criação de duas empresas diferentes e até a criação de uma marca exclusiva para o mercado americano,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Mas agora tudo parece ter voltado a normalidade. A comunidade agradece.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90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06/03/2023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95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06/03/2023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06/03/2023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06/03/2023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06/03/2023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06/03/2023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06/03/2023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06/03/2023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06/03/2023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06/03/2023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06/03/2023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06/03/2023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06/03/2023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Linguagem de programação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20E6423-AEFF-AAA9-8407-6D2EE7256481}"/>
              </a:ext>
            </a:extLst>
          </p:cNvPr>
          <p:cNvSpPr txBox="1">
            <a:spLocks/>
          </p:cNvSpPr>
          <p:nvPr/>
        </p:nvSpPr>
        <p:spPr>
          <a:xfrm>
            <a:off x="273243" y="2058451"/>
            <a:ext cx="8597514" cy="27410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600" dirty="0"/>
              <a:t>A </a:t>
            </a:r>
            <a:r>
              <a:rPr lang="pt-BR" sz="3600" b="1" dirty="0"/>
              <a:t>linguagem de programação</a:t>
            </a:r>
            <a:r>
              <a:rPr lang="pt-BR" sz="3600" dirty="0"/>
              <a:t> é um método padronizado, com a finalidade de converter um algoritmo em instruções para execução do comportamento desejado em um computador.</a:t>
            </a:r>
          </a:p>
        </p:txBody>
      </p:sp>
    </p:spTree>
    <p:extLst>
      <p:ext uri="{BB962C8B-B14F-4D97-AF65-F5344CB8AC3E}">
        <p14:creationId xmlns:p14="http://schemas.microsoft.com/office/powerpoint/2010/main" val="20605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Linguagem C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A7B4675-082F-9B6E-D852-583B2E0EDF9C}"/>
              </a:ext>
            </a:extLst>
          </p:cNvPr>
          <p:cNvSpPr txBox="1">
            <a:spLocks/>
          </p:cNvSpPr>
          <p:nvPr/>
        </p:nvSpPr>
        <p:spPr>
          <a:xfrm>
            <a:off x="228600" y="1980662"/>
            <a:ext cx="10515600" cy="4976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>
                <a:latin typeface="Gotham HTF"/>
              </a:rPr>
              <a:t>Porque linguagem C?</a:t>
            </a:r>
          </a:p>
          <a:p>
            <a:r>
              <a:rPr lang="pt-BR" sz="2400" dirty="0">
                <a:latin typeface="Gotham HTF"/>
              </a:rPr>
              <a:t>Eficiência;</a:t>
            </a:r>
          </a:p>
          <a:p>
            <a:r>
              <a:rPr lang="pt-BR" sz="2400" dirty="0">
                <a:latin typeface="Gotham HTF"/>
              </a:rPr>
              <a:t>Portabilidade;</a:t>
            </a:r>
          </a:p>
          <a:p>
            <a:r>
              <a:rPr lang="pt-BR" sz="2400" dirty="0">
                <a:latin typeface="Gotham HTF"/>
              </a:rPr>
              <a:t>Flexibilidade;</a:t>
            </a:r>
          </a:p>
          <a:p>
            <a:r>
              <a:rPr lang="pt-BR" sz="2400" dirty="0">
                <a:latin typeface="Gotham HTF"/>
              </a:rPr>
              <a:t>Orientado ao Programador;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 (Fácil de converter em programas os algoritmos)</a:t>
            </a:r>
          </a:p>
          <a:p>
            <a:endParaRPr lang="pt-BR" sz="2000" dirty="0">
              <a:latin typeface="Gotham HTF"/>
            </a:endParaRPr>
          </a:p>
        </p:txBody>
      </p:sp>
      <p:pic>
        <p:nvPicPr>
          <p:cNvPr id="3" name="Picture 2" descr="Honoring the life of Dennis Ritchie, UNIX co-creator and father of C |  Digital News Asia">
            <a:extLst>
              <a:ext uri="{FF2B5EF4-FFF2-40B4-BE49-F238E27FC236}">
                <a16:creationId xmlns:a16="http://schemas.microsoft.com/office/drawing/2014/main" id="{900855CC-C33C-9EDA-CA1B-4405D2CE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48243"/>
            <a:ext cx="2863474" cy="39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FD4457-EFD3-4FBE-77A8-E27ECB5C7C96}"/>
              </a:ext>
            </a:extLst>
          </p:cNvPr>
          <p:cNvSpPr txBox="1"/>
          <p:nvPr/>
        </p:nvSpPr>
        <p:spPr>
          <a:xfrm>
            <a:off x="4637439" y="1371244"/>
            <a:ext cx="4592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https://www.freebsdbrasil.com.br/empresa/dennis-ritchie.html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E7C0211-8D86-6604-E590-B9811502331B}"/>
              </a:ext>
            </a:extLst>
          </p:cNvPr>
          <p:cNvSpPr txBox="1">
            <a:spLocks/>
          </p:cNvSpPr>
          <p:nvPr/>
        </p:nvSpPr>
        <p:spPr>
          <a:xfrm>
            <a:off x="5004048" y="4941168"/>
            <a:ext cx="2707241" cy="1680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 CENA" panose="02000000000000000000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000" dirty="0">
                <a:latin typeface="AR CENA" panose="02000000000000000000" pitchFamily="2" charset="0"/>
              </a:rPr>
              <a:t>		   Dennis Ritchie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1400" dirty="0">
                <a:latin typeface="AR CENA" panose="02000000000000000000" pitchFamily="2" charset="0"/>
              </a:rPr>
              <a:t>Criador do Unix e da Linguagem C</a:t>
            </a:r>
          </a:p>
        </p:txBody>
      </p:sp>
    </p:spTree>
    <p:extLst>
      <p:ext uri="{BB962C8B-B14F-4D97-AF65-F5344CB8AC3E}">
        <p14:creationId xmlns:p14="http://schemas.microsoft.com/office/powerpoint/2010/main" val="25693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Arquivos Objeto, Executáveis e Bibliotecas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482723-89EB-D354-A2B1-62B2440C8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3" y="3212976"/>
            <a:ext cx="8648133" cy="289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8B14641-8B76-E68C-5AAE-233469E32323}"/>
              </a:ext>
            </a:extLst>
          </p:cNvPr>
          <p:cNvSpPr txBox="1">
            <a:spLocks/>
          </p:cNvSpPr>
          <p:nvPr/>
        </p:nvSpPr>
        <p:spPr>
          <a:xfrm>
            <a:off x="228600" y="1730829"/>
            <a:ext cx="9254066" cy="1698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O processo de conversão dos arquivos fonte em executável, é dividido em Pré-Processamento, Compilação e </a:t>
            </a:r>
            <a:r>
              <a:rPr lang="pt-BR" dirty="0" err="1"/>
              <a:t>Linkagem</a:t>
            </a:r>
            <a:r>
              <a:rPr lang="pt-BR" dirty="0"/>
              <a:t>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81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Arquivos Objeto, Executáveis e Bibliotecas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DDDE4EB-B875-B2CB-5CD0-1F7F4D3C9392}"/>
              </a:ext>
            </a:extLst>
          </p:cNvPr>
          <p:cNvSpPr txBox="1">
            <a:spLocks/>
          </p:cNvSpPr>
          <p:nvPr/>
        </p:nvSpPr>
        <p:spPr>
          <a:xfrm>
            <a:off x="254208" y="1988840"/>
            <a:ext cx="8648133" cy="22468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O resultado final é um arquivo em hexadecimal com os comandos em hexadecimal para o dispositivo executar o algoritmo desejado</a:t>
            </a:r>
          </a:p>
          <a:p>
            <a:endParaRPr lang="pt-BR" sz="1800" dirty="0">
              <a:latin typeface="Gotham HTF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837B41-5317-9998-3A42-0A5E16C2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8" y="3601309"/>
            <a:ext cx="8613884" cy="21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530179" y="3017044"/>
            <a:ext cx="8083643" cy="82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3. Arduino</a:t>
            </a:r>
          </a:p>
        </p:txBody>
      </p:sp>
    </p:spTree>
    <p:extLst>
      <p:ext uri="{BB962C8B-B14F-4D97-AF65-F5344CB8AC3E}">
        <p14:creationId xmlns:p14="http://schemas.microsoft.com/office/powerpoint/2010/main" val="17040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3186" y="1628800"/>
            <a:ext cx="7831363" cy="1148443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dirty="0"/>
              <a:t>Basicamente o Arduino é uma plataforma de prototipagem “</a:t>
            </a:r>
            <a:r>
              <a:rPr lang="pt-BR" b="1" u="sng" dirty="0"/>
              <a:t>Open Source</a:t>
            </a:r>
            <a:r>
              <a:rPr lang="pt-BR" dirty="0"/>
              <a:t>” de eletrônica que foi desenvolvida para fins educacionais, para projetistas amadores (</a:t>
            </a:r>
            <a:r>
              <a:rPr lang="pt-BR" dirty="0" err="1"/>
              <a:t>Makers</a:t>
            </a:r>
            <a:r>
              <a:rPr lang="pt-BR" dirty="0"/>
              <a:t>) e facilitar o desenvolvimento de provas de conceitos (</a:t>
            </a:r>
            <a:r>
              <a:rPr lang="pt-BR" dirty="0" err="1"/>
              <a:t>POCs</a:t>
            </a:r>
            <a:r>
              <a:rPr lang="pt-BR" dirty="0"/>
              <a:t>).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20272" y="2675100"/>
            <a:ext cx="6940550" cy="14027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sz="18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89190" y="2827733"/>
            <a:ext cx="7962446" cy="3553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Pequeno computador com hardware limitado, livre e de placa única</a:t>
            </a:r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08" y="3552695"/>
            <a:ext cx="2265759" cy="156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3376482"/>
            <a:ext cx="2915841" cy="191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B7B5F6C-6C7D-35C1-5A83-EAF2CA86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B06A94-FFD0-C38B-87EC-5F10A82E4154}"/>
              </a:ext>
            </a:extLst>
          </p:cNvPr>
          <p:cNvSpPr txBox="1"/>
          <p:nvPr/>
        </p:nvSpPr>
        <p:spPr>
          <a:xfrm>
            <a:off x="3173256" y="5244185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5F1D533-5AD3-C674-5A61-5E22150B7432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</a:t>
            </a:r>
          </a:p>
        </p:txBody>
      </p:sp>
    </p:spTree>
    <p:extLst>
      <p:ext uri="{BB962C8B-B14F-4D97-AF65-F5344CB8AC3E}">
        <p14:creationId xmlns:p14="http://schemas.microsoft.com/office/powerpoint/2010/main" val="211466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8" y="2581173"/>
            <a:ext cx="3040990" cy="241935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762222" y="2127310"/>
            <a:ext cx="5986896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75" dirty="0">
                <a:solidFill>
                  <a:srgbClr val="000000"/>
                </a:solidFill>
              </a:rPr>
              <a:t>1 - Conector USB para o cabo tipo AB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2 - Botão de reset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3 - Pinos de entrada e saída digital e PWM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4 - LED verde de placa ligada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5 - LED laranja conectado ao pin13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6 - </a:t>
            </a:r>
            <a:r>
              <a:rPr lang="pt-BR" sz="1575" dirty="0" err="1">
                <a:solidFill>
                  <a:srgbClr val="000000"/>
                </a:solidFill>
              </a:rPr>
              <a:t>ATmega</a:t>
            </a:r>
            <a:r>
              <a:rPr lang="pt-BR" sz="1575" dirty="0">
                <a:solidFill>
                  <a:srgbClr val="000000"/>
                </a:solidFill>
              </a:rPr>
              <a:t> encarregado da comunicação com o computador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7 - LED TX (transmissor) e RX (receptor) da comunicação serial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8 - Porta ICSP para programação serial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9 - Microcontrolador </a:t>
            </a:r>
            <a:r>
              <a:rPr lang="pt-BR" sz="1575" dirty="0" err="1">
                <a:solidFill>
                  <a:srgbClr val="000000"/>
                </a:solidFill>
              </a:rPr>
              <a:t>ATmega</a:t>
            </a:r>
            <a:r>
              <a:rPr lang="pt-BR" sz="1575" dirty="0">
                <a:solidFill>
                  <a:srgbClr val="000000"/>
                </a:solidFill>
              </a:rPr>
              <a:t> 328, cérebro do </a:t>
            </a:r>
            <a:r>
              <a:rPr lang="pt-BR" sz="1575" dirty="0" err="1">
                <a:solidFill>
                  <a:srgbClr val="000000"/>
                </a:solidFill>
              </a:rPr>
              <a:t>Arduino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10 - Cristal de quartzo 16Mhz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11 - Regulador de tensão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12 - Conector Jack fêmea 2,1mm com centro positivo</a:t>
            </a:r>
            <a:br>
              <a:rPr lang="pt-BR" sz="1575" dirty="0">
                <a:solidFill>
                  <a:srgbClr val="000000"/>
                </a:solidFill>
              </a:rPr>
            </a:br>
            <a:r>
              <a:rPr lang="pt-BR" sz="1575" dirty="0">
                <a:solidFill>
                  <a:srgbClr val="000000"/>
                </a:solidFill>
              </a:rPr>
              <a:t>13 - Pinos de tensão e terra</a:t>
            </a:r>
          </a:p>
          <a:p>
            <a:r>
              <a:rPr lang="pt-BR" sz="1575" dirty="0">
                <a:solidFill>
                  <a:srgbClr val="000000"/>
                </a:solidFill>
              </a:rPr>
              <a:t>14 – Pinos de entrada analógica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213" y="1470093"/>
            <a:ext cx="3703865" cy="222216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7E4C4D-75B8-114F-CC74-1A6E6EE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78B2FA-BCBA-A42A-B030-27DFAF9CC8D0}"/>
              </a:ext>
            </a:extLst>
          </p:cNvPr>
          <p:cNvSpPr txBox="1"/>
          <p:nvPr/>
        </p:nvSpPr>
        <p:spPr>
          <a:xfrm>
            <a:off x="725314" y="5023297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DC667EF-5E23-C55F-1DC4-392A39090B4D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</a:t>
            </a:r>
          </a:p>
        </p:txBody>
      </p:sp>
    </p:spTree>
    <p:extLst>
      <p:ext uri="{BB962C8B-B14F-4D97-AF65-F5344CB8AC3E}">
        <p14:creationId xmlns:p14="http://schemas.microsoft.com/office/powerpoint/2010/main" val="144062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523" y="1854988"/>
            <a:ext cx="7969825" cy="1963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O </a:t>
            </a:r>
            <a:r>
              <a:rPr lang="pt-BR" sz="1800" b="1" dirty="0"/>
              <a:t>Arduino</a:t>
            </a:r>
            <a:r>
              <a:rPr lang="pt-BR" sz="1800" dirty="0"/>
              <a:t> foi criado em 2005 por um grupo de 5 pesquisadores : Massimo </a:t>
            </a:r>
            <a:r>
              <a:rPr lang="pt-BR" sz="1800" dirty="0" err="1"/>
              <a:t>Banzi</a:t>
            </a:r>
            <a:r>
              <a:rPr lang="pt-BR" sz="1800" dirty="0"/>
              <a:t>, David </a:t>
            </a:r>
            <a:r>
              <a:rPr lang="pt-BR" sz="1800" dirty="0" err="1"/>
              <a:t>Cuartielles</a:t>
            </a:r>
            <a:r>
              <a:rPr lang="pt-BR" sz="1800" dirty="0"/>
              <a:t>, Tom </a:t>
            </a:r>
            <a:r>
              <a:rPr lang="pt-BR" sz="1800" dirty="0" err="1"/>
              <a:t>Igoe</a:t>
            </a:r>
            <a:r>
              <a:rPr lang="pt-BR" sz="1800" dirty="0"/>
              <a:t>, Gianluca Martino e David </a:t>
            </a:r>
            <a:r>
              <a:rPr lang="pt-BR" sz="1800" dirty="0" err="1"/>
              <a:t>Mellis</a:t>
            </a:r>
            <a:r>
              <a:rPr lang="pt-BR" sz="1800" dirty="0"/>
              <a:t>. </a:t>
            </a:r>
          </a:p>
          <a:p>
            <a:pPr marL="0" indent="0">
              <a:buNone/>
            </a:pPr>
            <a:r>
              <a:rPr lang="pt-BR" sz="1800" dirty="0"/>
              <a:t>O objetivo era elaborar um dispositivo que fosse ao mesmo tempo barato, funcional e fácil de programar, sendo dessa forma acessível a estudantes e projetistas amadores.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213" y="1470093"/>
            <a:ext cx="3703865" cy="2222161"/>
          </a:xfrm>
          <a:prstGeom prst="rect">
            <a:avLst/>
          </a:prstGeom>
        </p:spPr>
      </p:pic>
      <p:sp>
        <p:nvSpPr>
          <p:cNvPr id="7" name="AutoShape 2" descr="Resultado de imagem para arduino historia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35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59" y="3357487"/>
            <a:ext cx="2443263" cy="18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91447" y="5189934"/>
            <a:ext cx="41486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50" dirty="0"/>
              <a:t>David </a:t>
            </a:r>
            <a:r>
              <a:rPr lang="pt-BR" sz="1350" dirty="0" err="1"/>
              <a:t>Cuartielles</a:t>
            </a:r>
            <a:r>
              <a:rPr lang="pt-BR" sz="1350" dirty="0"/>
              <a:t>, </a:t>
            </a:r>
            <a:r>
              <a:rPr lang="pt-BR" sz="1350" dirty="0" err="1"/>
              <a:t>Gianluca</a:t>
            </a:r>
            <a:r>
              <a:rPr lang="pt-BR" sz="1350" dirty="0"/>
              <a:t> Martino, Tom </a:t>
            </a:r>
            <a:r>
              <a:rPr lang="pt-BR" sz="1350" dirty="0" err="1"/>
              <a:t>Igoe</a:t>
            </a:r>
            <a:r>
              <a:rPr lang="pt-BR" sz="1350" dirty="0"/>
              <a:t>, David </a:t>
            </a:r>
            <a:r>
              <a:rPr lang="pt-BR" sz="1350" dirty="0" err="1"/>
              <a:t>Mellis</a:t>
            </a:r>
            <a:r>
              <a:rPr lang="pt-BR" sz="1350" dirty="0"/>
              <a:t>, </a:t>
            </a:r>
            <a:r>
              <a:rPr lang="pt-BR" sz="1350" dirty="0" err="1"/>
              <a:t>and</a:t>
            </a:r>
            <a:r>
              <a:rPr lang="pt-BR" sz="1350" dirty="0"/>
              <a:t> </a:t>
            </a:r>
            <a:r>
              <a:rPr lang="pt-BR" sz="1350" dirty="0" err="1"/>
              <a:t>Massimo</a:t>
            </a:r>
            <a:r>
              <a:rPr lang="pt-BR" sz="1350" dirty="0"/>
              <a:t> </a:t>
            </a:r>
            <a:r>
              <a:rPr lang="pt-BR" sz="1350" dirty="0" err="1"/>
              <a:t>Banzi</a:t>
            </a:r>
            <a:endParaRPr lang="pt-BR" sz="1350" dirty="0"/>
          </a:p>
        </p:txBody>
      </p:sp>
      <p:sp>
        <p:nvSpPr>
          <p:cNvPr id="10" name="AutoShape 5" descr="img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35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56" y="3220565"/>
            <a:ext cx="2808388" cy="210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593071" y="5326855"/>
            <a:ext cx="21693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Primeiro protótipo 2005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E4A7A-FEF5-8E04-AF8D-09D69223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D6CBC7-8DC5-9089-9AE4-AA72748F9626}"/>
              </a:ext>
            </a:extLst>
          </p:cNvPr>
          <p:cNvSpPr txBox="1"/>
          <p:nvPr/>
        </p:nvSpPr>
        <p:spPr>
          <a:xfrm>
            <a:off x="691447" y="5709938"/>
            <a:ext cx="38805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https://linuxhint.com/who-invented-arduino/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DD2648-04B3-0F96-6B20-DF13CE680EFE}"/>
              </a:ext>
            </a:extLst>
          </p:cNvPr>
          <p:cNvSpPr txBox="1"/>
          <p:nvPr/>
        </p:nvSpPr>
        <p:spPr>
          <a:xfrm>
            <a:off x="4187914" y="5603855"/>
            <a:ext cx="48830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https://embarcados.com.br/construindo-sua-placa-arduino/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FFBBA9D-CC3D-CFFF-8649-F114917E67A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O projeto</a:t>
            </a:r>
          </a:p>
        </p:txBody>
      </p:sp>
    </p:spTree>
    <p:extLst>
      <p:ext uri="{BB962C8B-B14F-4D97-AF65-F5344CB8AC3E}">
        <p14:creationId xmlns:p14="http://schemas.microsoft.com/office/powerpoint/2010/main" val="220265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26" y="1963274"/>
            <a:ext cx="1315773" cy="9148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77" y="1944657"/>
            <a:ext cx="1315837" cy="9021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96" y="1968968"/>
            <a:ext cx="1360670" cy="9478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65" y="2040073"/>
            <a:ext cx="1607042" cy="761230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19496" y="2953935"/>
          <a:ext cx="8286749" cy="251079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8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pt-BR" sz="1200" dirty="0" err="1"/>
                        <a:t>Microcontrolador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Curie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ATmega32u4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operação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alimentação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 PWM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 analógicos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Corrente DC por pino I/O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Corrente DC por pino I/O de 3,3V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42D9E-39BA-D216-DC33-499AA4B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4603F7-BD93-32DA-D9D8-35C2770C5ABA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97694FE-5083-AA50-16D9-A615731576B5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91953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1" y="1825756"/>
            <a:ext cx="1315773" cy="9148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13" y="1848602"/>
            <a:ext cx="1315837" cy="9021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33" y="1825756"/>
            <a:ext cx="1360670" cy="9478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58" y="1919050"/>
            <a:ext cx="1607042" cy="761230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228601" y="2798973"/>
          <a:ext cx="8805334" cy="2712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5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4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Flash </a:t>
                      </a:r>
                      <a:r>
                        <a:rPr lang="pt-BR" sz="1200" dirty="0" err="1">
                          <a:effectLst/>
                        </a:rPr>
                        <a:t>Memory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32 KB (ATmega328P) of which 0.5 KB used by </a:t>
                      </a:r>
                      <a:r>
                        <a:rPr lang="en-US" sz="1200" dirty="0" err="1">
                          <a:effectLst/>
                        </a:rPr>
                        <a:t>bootloader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2 KB (ATmega328P)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effectLst/>
                        </a:rPr>
                        <a:t>2.5 KB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EEPROM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1 KB (ATmega328P)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Clock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Speed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32Mhz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Peso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25g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34g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53g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Features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200" dirty="0"/>
                        <a:t>Microphone; Light sensor;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Temperature sensor ;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hree-axis accelerometer;</a:t>
                      </a:r>
                    </a:p>
                    <a:p>
                      <a:r>
                        <a:rPr lang="en-US" sz="1200" dirty="0"/>
                        <a:t>Buzzer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AB2EF4-AE59-6724-A5E7-26EC41BF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98B2E6-4E14-51E2-6184-F87C467D80F2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18AB9DA-DBEC-1FBD-263B-05B32009B466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71921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Flasher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no Simulador e Hands-On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21" y="1910800"/>
            <a:ext cx="4107036" cy="85361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75731" y="2849085"/>
          <a:ext cx="6163736" cy="2228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5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pt-BR" sz="1200" dirty="0" err="1"/>
                        <a:t>Microcontrolador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ATmega328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operação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5V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Tensão</a:t>
                      </a:r>
                      <a:r>
                        <a:rPr lang="pt-BR" sz="1200" baseline="0" dirty="0"/>
                        <a:t> de alimentação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22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Pinos</a:t>
                      </a:r>
                      <a:r>
                        <a:rPr lang="pt-BR" sz="1200" baseline="0" dirty="0"/>
                        <a:t> I/O  PWM digital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Pinos analógicos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/>
                        <a:t>Corrente DC por pino I/O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40mA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Corrente DC por pino I/O de 3,3V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50mA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E4AD7F-96E8-8843-3411-36875BD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5476D1-89C5-024D-E7FE-B73BA27DAD1C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7B217C8-2270-D445-FE34-F0DF01321CF1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12807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1974603"/>
            <a:ext cx="1877399" cy="9268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11" y="1873655"/>
            <a:ext cx="1664494" cy="11287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26" y="1945736"/>
            <a:ext cx="1664494" cy="84296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774717" y="3179284"/>
          <a:ext cx="7442203" cy="190494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2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Flash </a:t>
                      </a:r>
                      <a:r>
                        <a:rPr lang="pt-BR" sz="1200" dirty="0" err="1">
                          <a:effectLst/>
                        </a:rPr>
                        <a:t>Memory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8 KB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32 KB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09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EEPROM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Clock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Speed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48 MHz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84 MHz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Peso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37 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12g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36g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43B3E-F76E-8757-B16C-16851F5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7B043C-52F9-CD77-08F9-6B208B372787}"/>
              </a:ext>
            </a:extLst>
          </p:cNvPr>
          <p:cNvSpPr txBox="1"/>
          <p:nvPr/>
        </p:nvSpPr>
        <p:spPr>
          <a:xfrm>
            <a:off x="3173256" y="551244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4B73913-59DF-2BB3-3D3C-5C3C70F0EBD7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Modelos de Placas</a:t>
            </a:r>
          </a:p>
        </p:txBody>
      </p:sp>
    </p:spTree>
    <p:extLst>
      <p:ext uri="{BB962C8B-B14F-4D97-AF65-F5344CB8AC3E}">
        <p14:creationId xmlns:p14="http://schemas.microsoft.com/office/powerpoint/2010/main" val="1154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686055"/>
            <a:ext cx="6940550" cy="3571589"/>
          </a:xfrm>
        </p:spPr>
        <p:txBody>
          <a:bodyPr>
            <a:normAutofit/>
          </a:bodyPr>
          <a:lstStyle/>
          <a:p>
            <a:r>
              <a:rPr lang="pt-BR" sz="2000" dirty="0"/>
              <a:t>Ambiente integrado de Desenvolvimento (IDE)</a:t>
            </a:r>
          </a:p>
          <a:p>
            <a:pPr marL="0" indent="0">
              <a:buNone/>
            </a:pPr>
            <a:r>
              <a:rPr lang="pt-BR" sz="2000" dirty="0"/>
              <a:t>Pode ser gratuitamente baixado do site www.arduino.cc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1" y="2711044"/>
            <a:ext cx="7592045" cy="3347939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2928257" y="2712583"/>
            <a:ext cx="783771" cy="35637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Elipse 16"/>
          <p:cNvSpPr/>
          <p:nvPr/>
        </p:nvSpPr>
        <p:spPr>
          <a:xfrm>
            <a:off x="4917518" y="3717032"/>
            <a:ext cx="2095500" cy="4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31201-3348-9548-BBC6-1FEA9DA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1EB77-77F5-2E0E-F7DB-2D6204F7853F}"/>
              </a:ext>
            </a:extLst>
          </p:cNvPr>
          <p:cNvSpPr txBox="1"/>
          <p:nvPr/>
        </p:nvSpPr>
        <p:spPr>
          <a:xfrm>
            <a:off x="3174843" y="6081246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https://www.arduino.cc/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4FB6037-2DEF-A6D5-7C8D-FC0551E367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737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56792"/>
            <a:ext cx="7580085" cy="3571589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Agora basta criar um atalho da IDE na área de trabalho e você já poderá programar sua placa!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93" y="3183081"/>
            <a:ext cx="2777730" cy="278354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D4B2-A2E0-1E11-A1D9-2653EFE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C1E1D8-2F19-1E3E-36B1-B0DFFC1C692D}"/>
              </a:ext>
            </a:extLst>
          </p:cNvPr>
          <p:cNvSpPr txBox="1"/>
          <p:nvPr/>
        </p:nvSpPr>
        <p:spPr>
          <a:xfrm>
            <a:off x="3103808" y="596662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F64300F-299A-E338-9240-76A3A91564BA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76279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18738"/>
            <a:ext cx="8047806" cy="3571589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3127855" y="2379910"/>
            <a:ext cx="3308294" cy="3782786"/>
          </a:xfrm>
          <a:prstGeom prst="rect">
            <a:avLst/>
          </a:prstGeom>
        </p:spPr>
      </p:pic>
      <p:sp>
        <p:nvSpPr>
          <p:cNvPr id="6" name="CaixaDeTexto 8"/>
          <p:cNvSpPr txBox="1"/>
          <p:nvPr/>
        </p:nvSpPr>
        <p:spPr>
          <a:xfrm>
            <a:off x="357413" y="2759017"/>
            <a:ext cx="2571750" cy="5078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35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7" name="Conector angulado 6"/>
          <p:cNvCxnSpPr>
            <a:stCxn id="6" idx="0"/>
          </p:cNvCxnSpPr>
          <p:nvPr/>
        </p:nvCxnSpPr>
        <p:spPr>
          <a:xfrm rot="5400000" flipH="1" flipV="1">
            <a:off x="2743682" y="1507161"/>
            <a:ext cx="151463" cy="2352250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7"/>
          <p:cNvSpPr txBox="1"/>
          <p:nvPr/>
        </p:nvSpPr>
        <p:spPr>
          <a:xfrm>
            <a:off x="563166" y="3409021"/>
            <a:ext cx="17656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9" name="Conector angulado 8"/>
          <p:cNvCxnSpPr>
            <a:stCxn id="8" idx="3"/>
          </p:cNvCxnSpPr>
          <p:nvPr/>
        </p:nvCxnSpPr>
        <p:spPr>
          <a:xfrm flipV="1">
            <a:off x="2328862" y="2825176"/>
            <a:ext cx="908213" cy="83776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CaixaDeTexto 25"/>
          <p:cNvSpPr txBox="1"/>
          <p:nvPr/>
        </p:nvSpPr>
        <p:spPr>
          <a:xfrm>
            <a:off x="563166" y="3986797"/>
            <a:ext cx="24478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sz="135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sz="1350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1" name="Conector angulado 10"/>
          <p:cNvCxnSpPr>
            <a:stCxn id="10" idx="2"/>
          </p:cNvCxnSpPr>
          <p:nvPr/>
        </p:nvCxnSpPr>
        <p:spPr>
          <a:xfrm rot="5400000" flipH="1" flipV="1">
            <a:off x="1755855" y="2856392"/>
            <a:ext cx="1669452" cy="1607020"/>
          </a:xfrm>
          <a:prstGeom prst="bentConnector3">
            <a:avLst>
              <a:gd name="adj1" fmla="val -13693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47"/>
          <p:cNvSpPr txBox="1"/>
          <p:nvPr/>
        </p:nvSpPr>
        <p:spPr>
          <a:xfrm>
            <a:off x="6571784" y="3099086"/>
            <a:ext cx="17099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6739182" y="2411487"/>
            <a:ext cx="273909" cy="1101290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56"/>
          <p:cNvSpPr txBox="1"/>
          <p:nvPr/>
        </p:nvSpPr>
        <p:spPr>
          <a:xfrm>
            <a:off x="6571784" y="3871273"/>
            <a:ext cx="181238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sz="135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16" name="Conector angulado 15"/>
          <p:cNvCxnSpPr/>
          <p:nvPr/>
        </p:nvCxnSpPr>
        <p:spPr>
          <a:xfrm rot="10800000">
            <a:off x="5332694" y="4141578"/>
            <a:ext cx="1458516" cy="215503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FB1A0-8C0E-599D-703B-6652C7F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FFFB10-2329-1745-9418-7B26F41397AD}"/>
              </a:ext>
            </a:extLst>
          </p:cNvPr>
          <p:cNvSpPr txBox="1"/>
          <p:nvPr/>
        </p:nvSpPr>
        <p:spPr>
          <a:xfrm>
            <a:off x="3390900" y="6105858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580FBB72-2973-CB44-2452-023E679DE764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80015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923498"/>
            <a:ext cx="5230906" cy="3571589"/>
          </a:xfrm>
        </p:spPr>
        <p:txBody>
          <a:bodyPr>
            <a:normAutofit/>
          </a:bodyPr>
          <a:lstStyle/>
          <a:p>
            <a:r>
              <a:rPr lang="pt-BR" sz="1650" dirty="0"/>
              <a:t>O IDE é muito simples e intuitivo. Um programa, que no Arduino é chamado de sketch, apresenta duas funções básicas: setup() e loop().</a:t>
            </a:r>
          </a:p>
          <a:p>
            <a:r>
              <a:rPr lang="pt-BR" sz="1650" dirty="0"/>
              <a:t>A função </a:t>
            </a:r>
            <a:r>
              <a:rPr lang="pt-BR" sz="1650" b="1" dirty="0"/>
              <a:t>setup() </a:t>
            </a:r>
            <a:r>
              <a:rPr lang="pt-BR" sz="1650" dirty="0"/>
              <a:t>deverá conter o código que irá executar apenas uma vez, quando o sketch iniciar. Normalmente colocamos nesta função as definições iniciais do programa.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67055" y="1841560"/>
            <a:ext cx="3212144" cy="386837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63" y="3765040"/>
            <a:ext cx="4944380" cy="142489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A5543-4F03-60E1-6618-2041467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B94DB0-BFEA-4E11-FD63-9C70734D12F9}"/>
              </a:ext>
            </a:extLst>
          </p:cNvPr>
          <p:cNvSpPr txBox="1"/>
          <p:nvPr/>
        </p:nvSpPr>
        <p:spPr>
          <a:xfrm>
            <a:off x="5282065" y="577691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FB0FA73-6CF7-C31F-DDDC-1FF42D5F7BF6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26638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378" y="1857879"/>
            <a:ext cx="5029200" cy="3571589"/>
          </a:xfrm>
        </p:spPr>
        <p:txBody>
          <a:bodyPr>
            <a:normAutofit/>
          </a:bodyPr>
          <a:lstStyle/>
          <a:p>
            <a:r>
              <a:rPr lang="pt-BR" sz="1650" dirty="0"/>
              <a:t>A função </a:t>
            </a:r>
            <a:r>
              <a:rPr lang="pt-BR" sz="1650" b="1" dirty="0"/>
              <a:t>loop() </a:t>
            </a:r>
            <a:r>
              <a:rPr lang="pt-BR" sz="1650" dirty="0"/>
              <a:t>irá executar continuamente as instruções que estão lá até que outro sketch seja carregado na memória “flash” do </a:t>
            </a:r>
            <a:r>
              <a:rPr lang="pt-BR" sz="1650" dirty="0" err="1"/>
              <a:t>Arduino</a:t>
            </a:r>
            <a:r>
              <a:rPr lang="pt-BR" sz="1650" dirty="0"/>
              <a:t>.</a:t>
            </a:r>
          </a:p>
          <a:p>
            <a:r>
              <a:rPr lang="pt-BR" sz="1650" dirty="0"/>
              <a:t>É importante notar que no </a:t>
            </a:r>
            <a:r>
              <a:rPr lang="pt-BR" sz="1650" dirty="0" err="1"/>
              <a:t>Arduino</a:t>
            </a:r>
            <a:r>
              <a:rPr lang="pt-BR" sz="1650" dirty="0"/>
              <a:t> é possível armazenar e executar um sketch por vez, desta forma, sempre quando transferimos um sketch esse irá substituir o programa que estava anteriormente carregado na memória.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20841" y="1807903"/>
            <a:ext cx="3212144" cy="386837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2" y="3840510"/>
            <a:ext cx="4930747" cy="203195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7597C-F3A6-EF8E-9797-A8D0C11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23EBC7-F07C-8A11-F6E1-1CD84B4D7741}"/>
              </a:ext>
            </a:extLst>
          </p:cNvPr>
          <p:cNvSpPr txBox="1"/>
          <p:nvPr/>
        </p:nvSpPr>
        <p:spPr>
          <a:xfrm>
            <a:off x="5443779" y="5727313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154956-7E18-78D0-E563-09144742320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68545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956297"/>
            <a:ext cx="5089338" cy="3571589"/>
          </a:xfrm>
        </p:spPr>
        <p:txBody>
          <a:bodyPr>
            <a:normAutofit/>
          </a:bodyPr>
          <a:lstStyle/>
          <a:p>
            <a:r>
              <a:rPr lang="pt-BR" sz="1650" dirty="0"/>
              <a:t>Também observe que como o sketch fica armazenado na memória “flash”, que é permanente, mesmo quando desligamos o </a:t>
            </a:r>
            <a:r>
              <a:rPr lang="pt-BR" sz="1650" dirty="0" err="1"/>
              <a:t>Arduino</a:t>
            </a:r>
            <a:r>
              <a:rPr lang="pt-BR" sz="1650" dirty="0"/>
              <a:t>, o programa continua armazenado e irá entrar novamente em execução quando o </a:t>
            </a:r>
            <a:r>
              <a:rPr lang="pt-BR" sz="1650" dirty="0" err="1"/>
              <a:t>Arduino</a:t>
            </a:r>
            <a:r>
              <a:rPr lang="pt-BR" sz="1650" dirty="0"/>
              <a:t> for ligado novamente. </a:t>
            </a:r>
          </a:p>
          <a:p>
            <a:r>
              <a:rPr lang="pt-BR" sz="1650" dirty="0"/>
              <a:t>Note também que, nestas duas funções, a palavra reservada </a:t>
            </a:r>
            <a:r>
              <a:rPr lang="pt-BR" sz="1650" b="1" i="1" dirty="0" err="1"/>
              <a:t>void</a:t>
            </a:r>
            <a:r>
              <a:rPr lang="pt-BR" sz="1650" dirty="0"/>
              <a:t> indica que as funções não apresentam um valor de retorno, sendo usadas exclusivamente para realizar a execução de um conjunto de instruções.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5228446" y="1807902"/>
            <a:ext cx="3212144" cy="386837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61A55-09D5-6425-DE5D-02B3732A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39A979-798E-2E75-2B4A-788D673CA4E5}"/>
              </a:ext>
            </a:extLst>
          </p:cNvPr>
          <p:cNvSpPr txBox="1"/>
          <p:nvPr/>
        </p:nvSpPr>
        <p:spPr>
          <a:xfrm>
            <a:off x="5437361" y="5706051"/>
            <a:ext cx="27943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/>
              <a:t>Fonte: Autor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D653664-C394-6FC0-1601-6B2BF9572D72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Arduino – 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94467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8835D6-2E27-FFE4-82EC-287761699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84" y="1358825"/>
            <a:ext cx="6201425" cy="4439657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F026BD-5315-D1BE-1A51-62E49E21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16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9716" y="992596"/>
            <a:ext cx="7886700" cy="373254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nível 1 (HIGH) colocado no pino irá acender o LED durante 1s, enquanto um nível 0 (LOW) vai apagar o LED por 1s. </a:t>
            </a: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Material necessário: </a:t>
            </a:r>
          </a:p>
          <a:p>
            <a:pPr marL="300038" lvl="1" indent="0"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None/>
            </a:pPr>
            <a:r>
              <a:rPr lang="pt-BR" sz="1800" dirty="0"/>
              <a:t>• 1 Resistor de </a:t>
            </a:r>
            <a:r>
              <a:rPr lang="pt-BR" dirty="0"/>
              <a:t>15</a:t>
            </a:r>
            <a:r>
              <a:rPr lang="pt-BR" sz="1800" dirty="0"/>
              <a:t>0 ohms (marrom, verde, marrom);</a:t>
            </a:r>
          </a:p>
          <a:p>
            <a:pPr marL="300038" lvl="1" indent="0">
              <a:buNone/>
            </a:pPr>
            <a:r>
              <a:rPr lang="pt-BR" sz="1800" dirty="0"/>
              <a:t>• 1 Led (qualquer cor);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None/>
            </a:pPr>
            <a:r>
              <a:rPr lang="pt-BR" sz="1800" dirty="0"/>
              <a:t> • Jumpers cables.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0" y="4351637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29A4CA-3516-1E2D-550A-4D96303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29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28EF77-3F72-3490-A624-95F6FEE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00" y="3610534"/>
            <a:ext cx="5316657" cy="230953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2B718C2-FB79-777B-6350-5225A1F8A8F9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Led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Flasher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507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796887" y="3017044"/>
            <a:ext cx="7550226" cy="823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1. Sistemas de Numeração</a:t>
            </a:r>
          </a:p>
        </p:txBody>
      </p:sp>
    </p:spTree>
    <p:extLst>
      <p:ext uri="{BB962C8B-B14F-4D97-AF65-F5344CB8AC3E}">
        <p14:creationId xmlns:p14="http://schemas.microsoft.com/office/powerpoint/2010/main" val="24448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C4E48F-EF82-37E6-CBBC-CF50F4E4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5125127" cy="48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Protoboard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06A117-7E2D-2BA2-EF7D-2ADCF3C7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605299" cy="30072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5148064" y="1772816"/>
            <a:ext cx="360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contatos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Extremidades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ligadas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horizontal e </a:t>
            </a:r>
            <a:r>
              <a:rPr lang="en-US" dirty="0" err="1">
                <a:latin typeface="Gotham HTF Light"/>
                <a:cs typeface="Gotham HTF Light"/>
              </a:rPr>
              <a:t>servem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alimentação</a:t>
            </a:r>
            <a:r>
              <a:rPr lang="en-US" dirty="0">
                <a:latin typeface="Gotham HTF Light"/>
                <a:cs typeface="Gotham HTF Light"/>
              </a:rPr>
              <a:t> (VCC e GND);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interior segue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vertical, </a:t>
            </a:r>
            <a:r>
              <a:rPr lang="en-US" dirty="0" err="1">
                <a:latin typeface="Gotham HTF Light"/>
                <a:cs typeface="Gotham HTF Light"/>
              </a:rPr>
              <a:t>ligando</a:t>
            </a:r>
            <a:r>
              <a:rPr lang="en-US" dirty="0">
                <a:latin typeface="Gotham HTF Light"/>
                <a:cs typeface="Gotham HTF Light"/>
              </a:rPr>
              <a:t> 5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cima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fala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baixo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F5DC84-CD57-FC1A-B53E-717A74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0" y="4203038"/>
            <a:ext cx="7886700" cy="1451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As informações mais importantes são: Polaridade, tensão limite e a corrente máxima;</a:t>
            </a:r>
          </a:p>
          <a:p>
            <a:pPr marL="0" indent="0">
              <a:buNone/>
            </a:pPr>
            <a:r>
              <a:rPr lang="pt-BR" sz="1800" dirty="0"/>
              <a:t>O Led tem a posição correta de ser ligado, onde tem um chanfro ou terminal menor é o cátodo (Negativo) e o terminal maior é o ânodo (positivo)</a:t>
            </a:r>
          </a:p>
          <a:p>
            <a:pPr marL="0" indent="0">
              <a:buNone/>
            </a:pPr>
            <a:r>
              <a:rPr lang="pt-BR" sz="1800" dirty="0"/>
              <a:t>Existe em diversos tamanhos e  formatos redondo, quadrado e retangular...</a:t>
            </a:r>
          </a:p>
          <a:p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75FDD8-DB03-4BD3-DAD9-68C21AE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D7D0C0F-AECF-AD72-9E52-3E266CEC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60" y="1929158"/>
            <a:ext cx="1217030" cy="18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60BB0D-499E-7C9D-F55E-311EA654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9" y="2024707"/>
            <a:ext cx="2516670" cy="16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C3C6B50-C143-9F57-4730-2B908A6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39" y="2024708"/>
            <a:ext cx="2575727" cy="184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F9C31B9-FD2D-97BA-A564-121AC3B5E2E3}"/>
              </a:ext>
            </a:extLst>
          </p:cNvPr>
          <p:cNvSpPr txBox="1">
            <a:spLocks/>
          </p:cNvSpPr>
          <p:nvPr/>
        </p:nvSpPr>
        <p:spPr>
          <a:xfrm>
            <a:off x="249490" y="2472343"/>
            <a:ext cx="1868342" cy="1307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2250" dirty="0"/>
              <a:t>O “</a:t>
            </a:r>
            <a:r>
              <a:rPr lang="pt-BR" sz="2250" b="1" dirty="0"/>
              <a:t>Led”</a:t>
            </a:r>
            <a:r>
              <a:rPr lang="pt-BR" sz="2250" dirty="0"/>
              <a:t> são dispositivos emissores de luz</a:t>
            </a:r>
          </a:p>
          <a:p>
            <a:pPr algn="l"/>
            <a:endParaRPr lang="pt-BR" sz="225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B1FC322-31B3-C438-C55D-EED3B1D1DF61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LED</a:t>
            </a:r>
          </a:p>
        </p:txBody>
      </p:sp>
    </p:spTree>
    <p:extLst>
      <p:ext uri="{BB962C8B-B14F-4D97-AF65-F5344CB8AC3E}">
        <p14:creationId xmlns:p14="http://schemas.microsoft.com/office/powerpoint/2010/main" val="375209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 Resistor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4572000" y="1700808"/>
            <a:ext cx="4392488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Componente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limitar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passagem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correte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Causam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queda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tensão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controlada</a:t>
            </a:r>
            <a:r>
              <a:rPr lang="en-US" dirty="0">
                <a:latin typeface="Gotham HTF Light"/>
                <a:cs typeface="Gotham HTF Light"/>
              </a:rPr>
              <a:t> no </a:t>
            </a:r>
            <a:r>
              <a:rPr lang="en-US" dirty="0" err="1">
                <a:latin typeface="Gotham HTF Light"/>
                <a:cs typeface="Gotham HTF Light"/>
              </a:rPr>
              <a:t>circuito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Sua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medida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Ohms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regidos</a:t>
            </a:r>
            <a:r>
              <a:rPr lang="en-US" dirty="0">
                <a:latin typeface="Gotham HTF Light"/>
                <a:cs typeface="Gotham HTF Light"/>
              </a:rPr>
              <a:t> pela Lei de Ohm;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Possuem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muitos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identificados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Código de Cores;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Também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usados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esquentar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coisa</a:t>
            </a:r>
            <a:r>
              <a:rPr lang="en-US" dirty="0">
                <a:latin typeface="Gotham HTF Light"/>
                <a:cs typeface="Gotham HTF Light"/>
              </a:rPr>
              <a:t> (</a:t>
            </a:r>
            <a:r>
              <a:rPr lang="en-US" dirty="0" err="1">
                <a:latin typeface="Gotham HTF Light"/>
                <a:cs typeface="Gotham HTF Light"/>
              </a:rPr>
              <a:t>chuveiro</a:t>
            </a:r>
            <a:r>
              <a:rPr lang="en-US" dirty="0">
                <a:latin typeface="Gotham HTF Light"/>
                <a:cs typeface="Gotham HTF Light"/>
              </a:rPr>
              <a:t>);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3DE076-E106-2DAA-9889-C7429413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1" y="2060848"/>
            <a:ext cx="387881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B5BBB5-D7C6-6A31-734E-3127468A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33" y="2916130"/>
            <a:ext cx="3353945" cy="1915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Gotham HTF"/>
              </a:rPr>
              <a:t>Os “</a:t>
            </a:r>
            <a:r>
              <a:rPr lang="pt-BR" sz="2400" b="1" dirty="0">
                <a:latin typeface="Gotham HTF"/>
              </a:rPr>
              <a:t>resistores”</a:t>
            </a:r>
            <a:r>
              <a:rPr lang="pt-BR" sz="2400" dirty="0">
                <a:latin typeface="Gotham HTF"/>
              </a:rPr>
              <a:t> são componentes com a finalidade de oferecer  resistência à passagem da corrente elétrica.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3C6E82-F1A8-8D45-C21E-FA2A449B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  <p:pic>
        <p:nvPicPr>
          <p:cNvPr id="5" name="Picture 2" descr="Resultado de imagem para resistor png">
            <a:extLst>
              <a:ext uri="{FF2B5EF4-FFF2-40B4-BE49-F238E27FC236}">
                <a16:creationId xmlns:a16="http://schemas.microsoft.com/office/drawing/2014/main" id="{8005E91C-C82B-6967-49E0-E5DD2598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96" y="1887441"/>
            <a:ext cx="3007519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4988ED-6F13-F5C7-3466-4D1BEE3111AA}"/>
              </a:ext>
            </a:extLst>
          </p:cNvPr>
          <p:cNvSpPr txBox="1"/>
          <p:nvPr/>
        </p:nvSpPr>
        <p:spPr>
          <a:xfrm>
            <a:off x="2987824" y="2026338"/>
            <a:ext cx="2175933" cy="507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A primeira faixa é sempre a mais próxima do terminal</a:t>
            </a:r>
          </a:p>
        </p:txBody>
      </p:sp>
      <p:cxnSp>
        <p:nvCxnSpPr>
          <p:cNvPr id="7" name="Conector em curva 9">
            <a:extLst>
              <a:ext uri="{FF2B5EF4-FFF2-40B4-BE49-F238E27FC236}">
                <a16:creationId xmlns:a16="http://schemas.microsoft.com/office/drawing/2014/main" id="{AA188824-64BB-8C8D-FD74-262C18CDAA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35877" y="938370"/>
            <a:ext cx="1" cy="2175933"/>
          </a:xfrm>
          <a:prstGeom prst="curvedConnector4">
            <a:avLst>
              <a:gd name="adj1" fmla="val -22860000000"/>
              <a:gd name="adj2" fmla="val 72957"/>
            </a:avLst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6D32AAD-4AF6-5A89-7590-2C48D42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06" y="3097003"/>
            <a:ext cx="4238028" cy="265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A5CB97-719F-7761-D16B-FE1E0F8B2FF7}"/>
              </a:ext>
            </a:extLst>
          </p:cNvPr>
          <p:cNvSpPr txBox="1"/>
          <p:nvPr/>
        </p:nvSpPr>
        <p:spPr>
          <a:xfrm>
            <a:off x="3678878" y="5754873"/>
            <a:ext cx="45736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https://aprendendoeletrica.com/codigo-de-cores-para-resistores/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D2572D9-9E2F-3695-5C42-B80A134254F9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</p:spTree>
    <p:extLst>
      <p:ext uri="{BB962C8B-B14F-4D97-AF65-F5344CB8AC3E}">
        <p14:creationId xmlns:p14="http://schemas.microsoft.com/office/powerpoint/2010/main" val="3208452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A1F459E-04DC-25A5-AE4D-2FA8DC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40" y="2415091"/>
            <a:ext cx="3897152" cy="23382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8FE68D-8A02-5F32-C9FC-97AA9A2B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7" y="3906660"/>
            <a:ext cx="2478114" cy="17329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F71E1-57F2-E58E-16D5-AD750FE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Mais 4">
            <a:extLst>
              <a:ext uri="{FF2B5EF4-FFF2-40B4-BE49-F238E27FC236}">
                <a16:creationId xmlns:a16="http://schemas.microsoft.com/office/drawing/2014/main" id="{BBEFB071-6AB0-C681-8B65-D2911DEE43D2}"/>
              </a:ext>
            </a:extLst>
          </p:cNvPr>
          <p:cNvSpPr/>
          <p:nvPr/>
        </p:nvSpPr>
        <p:spPr>
          <a:xfrm>
            <a:off x="5841221" y="2591818"/>
            <a:ext cx="685800" cy="6858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Menos 5">
            <a:extLst>
              <a:ext uri="{FF2B5EF4-FFF2-40B4-BE49-F238E27FC236}">
                <a16:creationId xmlns:a16="http://schemas.microsoft.com/office/drawing/2014/main" id="{5DD98F5C-1DD2-79CA-E9A2-BCF30DC07204}"/>
              </a:ext>
            </a:extLst>
          </p:cNvPr>
          <p:cNvSpPr/>
          <p:nvPr/>
        </p:nvSpPr>
        <p:spPr>
          <a:xfrm>
            <a:off x="7818188" y="2591818"/>
            <a:ext cx="685800" cy="68580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1E78B-3E5A-0D77-95F2-E3F6252CB4CC}"/>
              </a:ext>
            </a:extLst>
          </p:cNvPr>
          <p:cNvSpPr txBox="1"/>
          <p:nvPr/>
        </p:nvSpPr>
        <p:spPr>
          <a:xfrm>
            <a:off x="6270932" y="1999847"/>
            <a:ext cx="16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Sentido convencional</a:t>
            </a:r>
          </a:p>
        </p:txBody>
      </p:sp>
      <p:sp>
        <p:nvSpPr>
          <p:cNvPr id="8" name="Seta para a direita 9">
            <a:extLst>
              <a:ext uri="{FF2B5EF4-FFF2-40B4-BE49-F238E27FC236}">
                <a16:creationId xmlns:a16="http://schemas.microsoft.com/office/drawing/2014/main" id="{617E05CC-FB8B-B28B-AC2D-90A037958AF7}"/>
              </a:ext>
            </a:extLst>
          </p:cNvPr>
          <p:cNvSpPr/>
          <p:nvPr/>
        </p:nvSpPr>
        <p:spPr>
          <a:xfrm>
            <a:off x="6781022" y="2748451"/>
            <a:ext cx="9144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424C328-D194-8D1E-2BE4-1CB33B4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13" y="3453303"/>
            <a:ext cx="2507818" cy="166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6535A-293F-9F13-0837-D0501CB9F825}"/>
              </a:ext>
            </a:extLst>
          </p:cNvPr>
          <p:cNvSpPr txBox="1"/>
          <p:nvPr/>
        </p:nvSpPr>
        <p:spPr>
          <a:xfrm>
            <a:off x="2222340" y="5481408"/>
            <a:ext cx="47448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https://portaldaengenharia.com/instalacao-eletrica/o-que-e-tensao-eletrica/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449C89D-B1E8-1657-02AD-657EFFA20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6" y="1991102"/>
            <a:ext cx="1977755" cy="16617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0EDC42-368A-05BF-68B0-0724D66A8E3A}"/>
              </a:ext>
            </a:extLst>
          </p:cNvPr>
          <p:cNvSpPr txBox="1"/>
          <p:nvPr/>
        </p:nvSpPr>
        <p:spPr>
          <a:xfrm>
            <a:off x="2260681" y="5662551"/>
            <a:ext cx="4622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https://embarcados.com.br/lei-de-ohm/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EC038C1-F6DA-F79F-40F2-B43C98E14FAA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</p:spTree>
    <p:extLst>
      <p:ext uri="{BB962C8B-B14F-4D97-AF65-F5344CB8AC3E}">
        <p14:creationId xmlns:p14="http://schemas.microsoft.com/office/powerpoint/2010/main" val="407908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Conhecendo o Hardware –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/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420F9883-61FF-5DE3-F1EF-FB0AE641692B}"/>
              </a:ext>
            </a:extLst>
          </p:cNvPr>
          <p:cNvSpPr txBox="1"/>
          <p:nvPr/>
        </p:nvSpPr>
        <p:spPr>
          <a:xfrm>
            <a:off x="467544" y="2348880"/>
            <a:ext cx="590465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R = </a:t>
            </a:r>
            <a:r>
              <a:rPr lang="en-US" sz="1600" dirty="0" err="1">
                <a:latin typeface="Gotham HTF Light"/>
                <a:cs typeface="Gotham HTF Light"/>
              </a:rPr>
              <a:t>Resistência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Elétrica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Ohms(</a:t>
            </a:r>
            <a:r>
              <a:rPr lang="el-GR" sz="1600" dirty="0">
                <a:latin typeface="Gotham HTF Light"/>
                <a:cs typeface="Gotham HTF Light"/>
              </a:rPr>
              <a:t>Ω</a:t>
            </a:r>
            <a:r>
              <a:rPr lang="pt-BR" sz="1600" dirty="0">
                <a:latin typeface="Gotham HTF Light"/>
                <a:cs typeface="Gotham HTF Light"/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V = Queda de tensão no resistor em Volts (V);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I = Corrente elétrica que passa pelo resistor em Amperes (A);</a:t>
            </a:r>
            <a:endParaRPr lang="en-US" sz="1600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7EF08E-D13F-B2D7-8E7E-2E4CD10D93E5}"/>
              </a:ext>
            </a:extLst>
          </p:cNvPr>
          <p:cNvSpPr txBox="1"/>
          <p:nvPr/>
        </p:nvSpPr>
        <p:spPr>
          <a:xfrm>
            <a:off x="467544" y="3779055"/>
            <a:ext cx="813690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 Light"/>
                <a:cs typeface="Gotham HTF Light"/>
              </a:rPr>
              <a:t>Exemplo: Qual resistor eu devo usar para ligar um LED que consome 20mA a 3,3 Volts?</a:t>
            </a:r>
            <a:endParaRPr lang="en-US" sz="1600" dirty="0">
              <a:latin typeface="Gotham HTF Light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/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0,020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=165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𝑂h𝑚𝑠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940635"/>
            <a:ext cx="8352928" cy="4976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>
                <a:latin typeface="Gotham HTF"/>
              </a:rPr>
              <a:t>Compreender os sistemas digitais requer um entendimento dos sistemas decimal, binário e hexadecimal.</a:t>
            </a:r>
          </a:p>
          <a:p>
            <a:r>
              <a:rPr lang="pt-BR" sz="2000">
                <a:latin typeface="Gotham HTF"/>
              </a:rPr>
              <a:t>Decimal–dez símbolos (base10)</a:t>
            </a:r>
          </a:p>
          <a:p>
            <a:r>
              <a:rPr lang="pt-BR" sz="2000">
                <a:latin typeface="Gotham HTF"/>
              </a:rPr>
              <a:t>Binário–dois símbolos (base2)</a:t>
            </a:r>
          </a:p>
          <a:p>
            <a:r>
              <a:rPr lang="pt-BR" sz="2000">
                <a:latin typeface="Gotham HTF"/>
              </a:rPr>
              <a:t>Hexadecimal–dezesseis símbolos (base16)</a:t>
            </a:r>
            <a:br>
              <a:rPr lang="pt-BR" sz="2000">
                <a:latin typeface="Gotham HTF"/>
              </a:rPr>
            </a:br>
            <a:endParaRPr lang="pt-BR" sz="2000" dirty="0">
              <a:latin typeface="Gotham HTF"/>
            </a:endParaRPr>
          </a:p>
        </p:txBody>
      </p:sp>
      <p:pic>
        <p:nvPicPr>
          <p:cNvPr id="3" name="Google Shape;126;p6" descr="Mão, Contando, Dedos, 1, Dois, Três, Quatro, Cinco">
            <a:extLst>
              <a:ext uri="{FF2B5EF4-FFF2-40B4-BE49-F238E27FC236}">
                <a16:creationId xmlns:a16="http://schemas.microsoft.com/office/drawing/2014/main" id="{F2B287D5-48A9-00AD-A971-29C97AE48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538" y="2420888"/>
            <a:ext cx="8585240" cy="385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8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Representação Numérica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51753-DEA8-FF4A-760E-1F0309A3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5" y="1927046"/>
            <a:ext cx="8374531" cy="300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Tabela ASCII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542822A-E491-4164-1778-D05ED8C40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7" y="882444"/>
            <a:ext cx="8299886" cy="50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C0A6DC-C420-A488-E9BA-2B6EC189E667}"/>
              </a:ext>
            </a:extLst>
          </p:cNvPr>
          <p:cNvSpPr txBox="1"/>
          <p:nvPr/>
        </p:nvSpPr>
        <p:spPr>
          <a:xfrm>
            <a:off x="1217035" y="5975556"/>
            <a:ext cx="6709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https://pt.wikipedia.org/wiki/Ficheiro:ASCII-Table-wide.svg</a:t>
            </a:r>
          </a:p>
        </p:txBody>
      </p:sp>
    </p:spTree>
    <p:extLst>
      <p:ext uri="{BB962C8B-B14F-4D97-AF65-F5344CB8AC3E}">
        <p14:creationId xmlns:p14="http://schemas.microsoft.com/office/powerpoint/2010/main" val="21217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5A5E2168-AEF8-0AC4-9394-11D380DFF514}"/>
              </a:ext>
            </a:extLst>
          </p:cNvPr>
          <p:cNvSpPr txBox="1">
            <a:spLocks/>
          </p:cNvSpPr>
          <p:nvPr/>
        </p:nvSpPr>
        <p:spPr>
          <a:xfrm>
            <a:off x="530179" y="3017044"/>
            <a:ext cx="8083643" cy="82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kern="0" dirty="0">
                <a:solidFill>
                  <a:srgbClr val="ED265B"/>
                </a:solidFill>
                <a:latin typeface="Gotham HTF"/>
              </a:rPr>
              <a:t>2. Introdução a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8650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F3C455-8D39-5693-B2CE-24C92AFBD4DB}"/>
              </a:ext>
            </a:extLst>
          </p:cNvPr>
          <p:cNvSpPr txBox="1">
            <a:spLocks/>
          </p:cNvSpPr>
          <p:nvPr/>
        </p:nvSpPr>
        <p:spPr>
          <a:xfrm>
            <a:off x="250229" y="1047798"/>
            <a:ext cx="8712968" cy="5173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É a técnica de encadear pensamentos para atingir um determinado objetivo.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Como fazer isso?  </a:t>
            </a:r>
            <a:r>
              <a:rPr lang="pt-BR" sz="2000" dirty="0">
                <a:latin typeface="Gotham HTF"/>
                <a:sym typeface="Wingdings" panose="05000000000000000000" pitchFamily="2" charset="2"/>
              </a:rPr>
              <a:t></a:t>
            </a:r>
            <a:r>
              <a:rPr lang="pt-BR" sz="2000" dirty="0">
                <a:latin typeface="Gotham HTF"/>
              </a:rPr>
              <a:t> Algoritmo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“Sequência de ações que permite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>
                <a:latin typeface="Gotham HTF"/>
              </a:rPr>
              <a:t>solucionar um determinado problema”</a:t>
            </a:r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0379FFBF-B330-26A6-15F3-18EC7383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59" y="3220272"/>
            <a:ext cx="4602307" cy="30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E8E6A1-D0FF-BF22-7691-E2A1560DCA8F}"/>
              </a:ext>
            </a:extLst>
          </p:cNvPr>
          <p:cNvSpPr txBox="1"/>
          <p:nvPr/>
        </p:nvSpPr>
        <p:spPr>
          <a:xfrm>
            <a:off x="1547664" y="6226943"/>
            <a:ext cx="6476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https://sempreupdate.com.br/as-10-principais-linguagens-de-programacao-que-os-empregadores-mais-desejam/</a:t>
            </a:r>
          </a:p>
        </p:txBody>
      </p:sp>
    </p:spTree>
    <p:extLst>
      <p:ext uri="{BB962C8B-B14F-4D97-AF65-F5344CB8AC3E}">
        <p14:creationId xmlns:p14="http://schemas.microsoft.com/office/powerpoint/2010/main" val="296411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D2CB1FB8-7B02-F41F-F2DF-3B7F5FD7A751}"/>
              </a:ext>
            </a:extLst>
          </p:cNvPr>
          <p:cNvSpPr txBox="1">
            <a:spLocks/>
          </p:cNvSpPr>
          <p:nvPr/>
        </p:nvSpPr>
        <p:spPr>
          <a:xfrm>
            <a:off x="228600" y="1196752"/>
            <a:ext cx="10515600" cy="4976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Quais são os passos necessários para se trocar uma lâmpada queimada?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1 – Comprar uma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2 – Pegar uma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3 – Desligar o interruptor;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4 – Pegar 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5 – Subir na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6 – Remover a lâmpada queimada;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7 – Instalar a lâmpada nova;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8 – Descer da escada;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 9 – Descartar a lâmpada queimada;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000" dirty="0"/>
              <a:t>10 – Acionar o interruptor;</a:t>
            </a:r>
          </a:p>
          <a:p>
            <a:endParaRPr lang="pt-BR" sz="1800" dirty="0"/>
          </a:p>
        </p:txBody>
      </p:sp>
      <p:pic>
        <p:nvPicPr>
          <p:cNvPr id="3" name="Picture 2" descr="Resultado de imagem para trocando lampada">
            <a:extLst>
              <a:ext uri="{FF2B5EF4-FFF2-40B4-BE49-F238E27FC236}">
                <a16:creationId xmlns:a16="http://schemas.microsoft.com/office/drawing/2014/main" id="{BD738656-6E4A-EAE3-02E7-EDDC10F9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49297"/>
            <a:ext cx="3031204" cy="45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A9FB6A-1738-170B-4943-20E40AE98421}"/>
              </a:ext>
            </a:extLst>
          </p:cNvPr>
          <p:cNvSpPr txBox="1"/>
          <p:nvPr/>
        </p:nvSpPr>
        <p:spPr>
          <a:xfrm>
            <a:off x="3390900" y="6282777"/>
            <a:ext cx="5001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https://www.ptichka.ru/post/koty-samye-luchshie-pomoshhniki-po-hozyajstvu-6933/</a:t>
            </a:r>
          </a:p>
        </p:txBody>
      </p:sp>
    </p:spTree>
    <p:extLst>
      <p:ext uri="{BB962C8B-B14F-4D97-AF65-F5344CB8AC3E}">
        <p14:creationId xmlns:p14="http://schemas.microsoft.com/office/powerpoint/2010/main" val="38088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7145</TotalTime>
  <Words>2692</Words>
  <Application>Microsoft Office PowerPoint</Application>
  <PresentationFormat>Apresentação na tela (4:3)</PresentationFormat>
  <Paragraphs>305</Paragraphs>
  <Slides>37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51" baseType="lpstr">
      <vt:lpstr>AR CENA</vt:lpstr>
      <vt:lpstr>Arial</vt:lpstr>
      <vt:lpstr>Calibri</vt:lpstr>
      <vt:lpstr>Calibri Light</vt:lpstr>
      <vt:lpstr>Cambria Math</vt:lpstr>
      <vt:lpstr>Charis SIL</vt:lpstr>
      <vt:lpstr>Gotham HTF</vt:lpstr>
      <vt:lpstr>Gotham HTF Light</vt:lpstr>
      <vt:lpstr>Gotham HTF Medium</vt:lpstr>
      <vt:lpstr>Proxima Nova</vt:lpstr>
      <vt:lpstr>Wingdings</vt:lpstr>
      <vt:lpstr>Wingdings 3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416</cp:revision>
  <dcterms:created xsi:type="dcterms:W3CDTF">2018-08-18T04:32:45Z</dcterms:created>
  <dcterms:modified xsi:type="dcterms:W3CDTF">2023-03-06T13:48:03Z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